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74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86" r:id="rId15"/>
    <p:sldId id="280" r:id="rId16"/>
    <p:sldId id="285" r:id="rId17"/>
    <p:sldId id="281" r:id="rId18"/>
    <p:sldId id="269" r:id="rId19"/>
    <p:sldId id="271" r:id="rId20"/>
    <p:sldId id="272" r:id="rId21"/>
    <p:sldId id="270" r:id="rId22"/>
    <p:sldId id="273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0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BBDA-03FA-44DB-B554-94A8741B7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2820-04D3-4ECF-BDD8-4CDBE781E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9CF14-4B07-45C7-9D41-FD1517668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D71EF3-6557-4185-A7D6-E085BCC9D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E08BB9-1150-4E8B-A505-A0ED0B36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BB8A7-188C-4FD4-BB3F-FD2DE31FB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C2D-13F7-41C6-AA5F-D0AFAF1CF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0CFF-42BC-4674-B771-AB7316AA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2B7B0-6097-40AB-93D3-C3B3964FF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5921-0EA0-4964-AE1B-C981D808F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32B3-9AC8-436C-B643-EC405F236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86EB-0EC8-4EFD-8573-D0305A24A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88E3-7017-4316-B7B0-28A61384A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AA98-6226-4662-852C-4AC5EC878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8.png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Polynomial and Rational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2800"/>
              <a:t>X intercepts and Factor Theorem 581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72390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u="sng"/>
              <a:t>Factor Theorem</a:t>
            </a:r>
            <a:r>
              <a:rPr lang="en-US" sz="1600" b="1"/>
              <a:t> - Let P(x) be a polynomial with real number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cooefficients. Then (x – a) is a factor of P(x) if and only if P(a)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/>
              <a:t>X-intercepts of Polynomials-</a:t>
            </a:r>
            <a:r>
              <a:rPr lang="en-US" sz="1600" b="1"/>
              <a:t> A polynomial of degree n can have at most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n x-intercepts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>
                <a:solidFill>
                  <a:srgbClr val="FF0066"/>
                </a:solidFill>
              </a:rPr>
              <a:t>Examples 3  (pg 581)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>
                <a:solidFill>
                  <a:srgbClr val="FF0066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Find zeros of each polynomial, and list the x-intercepts of its graph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/>
              <a:t>a).</a:t>
            </a:r>
            <a:r>
              <a:rPr lang="en-US" sz="1600" b="1"/>
              <a:t> f(x) = x </a:t>
            </a:r>
            <a:r>
              <a:rPr lang="en-US" sz="1600" b="1" baseline="30000">
                <a:cs typeface="Times New Roman" pitchFamily="18" charset="0"/>
              </a:rPr>
              <a:t>3</a:t>
            </a:r>
            <a:r>
              <a:rPr lang="en-US" sz="16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1600" b="1">
                <a:cs typeface="Times New Roman" pitchFamily="18" charset="0"/>
              </a:rPr>
              <a:t>+ 6x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+ 9x = x(</a:t>
            </a:r>
            <a:r>
              <a:rPr lang="en-US" sz="1600" b="1"/>
              <a:t>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1600" b="1">
                <a:cs typeface="Times New Roman" pitchFamily="18" charset="0"/>
              </a:rPr>
              <a:t>+ 6x  + 9)= x(x + 3)(x + 3)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By factor theorem , the zeros 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x(x + 3)(x + 3)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x = 0, x = - 3, x = -3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/>
              <a:t>b).</a:t>
            </a:r>
            <a:r>
              <a:rPr lang="en-US" sz="1600" b="1"/>
              <a:t> x </a:t>
            </a:r>
            <a:r>
              <a:rPr lang="en-US" sz="1600" b="1" baseline="30000">
                <a:cs typeface="Times New Roman" pitchFamily="18" charset="0"/>
              </a:rPr>
              <a:t>4</a:t>
            </a:r>
            <a:r>
              <a:rPr lang="en-US" sz="16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1600" b="1">
                <a:cs typeface="Times New Roman" pitchFamily="18" charset="0"/>
              </a:rPr>
              <a:t>- 3x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–4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 = x </a:t>
            </a:r>
            <a:r>
              <a:rPr lang="en-US" sz="1600" b="1" baseline="30000">
                <a:cs typeface="Times New Roman" pitchFamily="18" charset="0"/>
              </a:rPr>
              <a:t>4</a:t>
            </a:r>
            <a:r>
              <a:rPr lang="en-US" sz="16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1600" b="1">
                <a:cs typeface="Times New Roman" pitchFamily="18" charset="0"/>
              </a:rPr>
              <a:t>- 4x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+ 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 –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 = (x </a:t>
            </a:r>
            <a:r>
              <a:rPr lang="en-US" sz="1600" b="1" baseline="30000">
                <a:cs typeface="Times New Roman" pitchFamily="18" charset="0"/>
              </a:rPr>
              <a:t>4</a:t>
            </a:r>
            <a:r>
              <a:rPr lang="en-US" sz="1600" b="1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1600" b="1">
                <a:cs typeface="Times New Roman" pitchFamily="18" charset="0"/>
              </a:rPr>
              <a:t>- 4x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) + 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 – 4) ( By grouping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= 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– 4) + 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 –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 – 4)(x </a:t>
            </a:r>
            <a:r>
              <a:rPr lang="en-US" sz="1600" b="1" baseline="30000">
                <a:cs typeface="Times New Roman" pitchFamily="18" charset="0"/>
              </a:rPr>
              <a:t>2 </a:t>
            </a:r>
            <a:r>
              <a:rPr lang="en-US" sz="1600" b="1">
                <a:cs typeface="Times New Roman" pitchFamily="18" charset="0"/>
              </a:rPr>
              <a:t> + 1)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= (x – 2)(x + 2) 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+ 1)   (Difference of two squares)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By factor theorem , zeros are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(x </a:t>
            </a:r>
            <a:r>
              <a:rPr lang="en-US" sz="1600" b="1" baseline="30000">
                <a:cs typeface="Times New Roman" pitchFamily="18" charset="0"/>
              </a:rPr>
              <a:t>2</a:t>
            </a:r>
            <a:r>
              <a:rPr lang="en-US" sz="1600" b="1">
                <a:cs typeface="Times New Roman" pitchFamily="18" charset="0"/>
              </a:rPr>
              <a:t> + 1)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>
                <a:cs typeface="Times New Roman" pitchFamily="18" charset="0"/>
              </a:rPr>
              <a:t>x = +          =+ </a:t>
            </a:r>
            <a:r>
              <a:rPr lang="en-US" sz="1600" b="1" i="1">
                <a:cs typeface="Times New Roman" pitchFamily="18" charset="0"/>
              </a:rPr>
              <a:t>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i="1">
                <a:cs typeface="Times New Roman" pitchFamily="18" charset="0"/>
              </a:rPr>
              <a:t>       -            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i="1">
                <a:cs typeface="Times New Roman" pitchFamily="18" charset="0"/>
              </a:rPr>
              <a:t>And x = -2, 2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i="1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/>
          </a:p>
          <a:p>
            <a:pPr>
              <a:lnSpc>
                <a:spcPct val="80000"/>
              </a:lnSpc>
              <a:buFontTx/>
              <a:buNone/>
            </a:pPr>
            <a:endParaRPr lang="en-US" sz="1600" b="1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838200" y="4724400"/>
          <a:ext cx="417513" cy="284163"/>
        </p:xfrm>
        <a:graphic>
          <a:graphicData uri="http://schemas.openxmlformats.org/presentationml/2006/ole">
            <p:oleObj spid="_x0000_s12295" name="Equation" r:id="rId3" imgW="317160" imgH="215640" progId="Equation.3">
              <p:embed/>
            </p:oleObj>
          </a:graphicData>
        </a:graphic>
      </p:graphicFrame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8194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876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-549275" y="5522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r>
              <a:rPr lang="en-US" sz="3200"/>
              <a:t>Zeros of Multiplicity Two or Three (pg – 582)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0066"/>
                </a:solidFill>
              </a:rPr>
              <a:t>L(x) = x – 2            Q(x) = (x – 2)</a:t>
            </a:r>
            <a:r>
              <a:rPr lang="en-US" sz="2400">
                <a:solidFill>
                  <a:srgbClr val="FF0066"/>
                </a:solidFill>
              </a:rPr>
              <a:t> </a:t>
            </a:r>
            <a:r>
              <a:rPr lang="en-US" sz="2400" b="1" baseline="30000">
                <a:solidFill>
                  <a:srgbClr val="FF0066"/>
                </a:solidFill>
                <a:cs typeface="Times New Roman" pitchFamily="18" charset="0"/>
              </a:rPr>
              <a:t>2  </a:t>
            </a:r>
            <a:r>
              <a:rPr lang="en-US" sz="2400" b="1">
                <a:solidFill>
                  <a:srgbClr val="FF0066"/>
                </a:solidFill>
                <a:cs typeface="Times New Roman" pitchFamily="18" charset="0"/>
              </a:rPr>
              <a:t>     C (x) = (x –    2) </a:t>
            </a:r>
            <a:r>
              <a:rPr lang="en-US" sz="2400" b="1" baseline="30000">
                <a:solidFill>
                  <a:srgbClr val="FF0066"/>
                </a:solidFill>
                <a:cs typeface="Times New Roman" pitchFamily="18" charset="0"/>
              </a:rPr>
              <a:t>3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solidFill>
                <a:srgbClr val="FF0066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baseline="30000">
                <a:solidFill>
                  <a:srgbClr val="FF0066"/>
                </a:solidFill>
                <a:cs typeface="Times New Roman" pitchFamily="18" charset="0"/>
              </a:rPr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solidFill>
                <a:srgbClr val="FF0066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0066"/>
                </a:solidFill>
                <a:cs typeface="Times New Roman" pitchFamily="18" charset="0"/>
              </a:rPr>
              <a:t>      </a:t>
            </a:r>
            <a:r>
              <a:rPr lang="en-US" sz="2400" b="1" baseline="30000">
                <a:solidFill>
                  <a:srgbClr val="FF0066"/>
                </a:solidFill>
                <a:cs typeface="Times New Roman" pitchFamily="18" charset="0"/>
              </a:rPr>
              <a:t>One                                 Two                                                 Three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solidFill>
                <a:srgbClr val="FF0066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solidFill>
                <a:srgbClr val="FF0066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971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895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721600" y="3276600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  S shaped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6525" y="33893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- 10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498725" y="3389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355725" y="4303713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-10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79525" y="2474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641725" y="42275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- 3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657600" y="2514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0895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895600" y="3810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895600" y="37338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384925" y="4227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- 10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308725" y="2398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5622925" y="33131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- 3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061325" y="3084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0" y="4837113"/>
            <a:ext cx="91440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/>
              <a:t>First graph has </a:t>
            </a:r>
            <a:r>
              <a:rPr lang="en-US" u="sng"/>
              <a:t>a zero of multiplicity</a:t>
            </a:r>
            <a:r>
              <a:rPr lang="en-US"/>
              <a:t> one at x = 2, and its graph crosses the x axis there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graph has a </a:t>
            </a:r>
            <a:r>
              <a:rPr lang="en-US" u="sng"/>
              <a:t>zero of multiplicity two</a:t>
            </a:r>
            <a:r>
              <a:rPr lang="en-US"/>
              <a:t> at x = 2, and its graph touches the x-axis there but changes direction without crossing</a:t>
            </a:r>
          </a:p>
          <a:p>
            <a:pPr marL="342900" indent="-342900">
              <a:buFontTx/>
              <a:buAutoNum type="arabicPeriod"/>
            </a:pPr>
            <a:r>
              <a:rPr lang="en-US"/>
              <a:t>Third graph has a </a:t>
            </a:r>
            <a:r>
              <a:rPr lang="en-US" u="sng"/>
              <a:t>zero multiplicity three</a:t>
            </a:r>
            <a:r>
              <a:rPr lang="en-US"/>
              <a:t> at x = 2.In this case, the graph makes an S shaped curve at the intercept, like the graph of y = x</a:t>
            </a:r>
            <a:r>
              <a:rPr lang="en-US" baseline="30000"/>
              <a:t>3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 flipV="1">
            <a:off x="4267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 flipV="1">
            <a:off x="6934200" y="3581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752600" y="42672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Zero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7086600" y="41910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Zeros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 flipV="1">
            <a:off x="1752600" y="3657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4343400" y="44196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67675" cy="762000"/>
          </a:xfrm>
        </p:spPr>
        <p:txBody>
          <a:bodyPr>
            <a:normAutofit fontScale="90000"/>
          </a:bodyPr>
          <a:lstStyle/>
          <a:p>
            <a:r>
              <a:rPr lang="en-US" sz="2400" b="1" u="sng"/>
              <a:t>Five shaped curve</a:t>
            </a:r>
            <a:r>
              <a:rPr lang="en-US" sz="2400" b="1"/>
              <a:t>  Example 4 (</a:t>
            </a:r>
            <a:r>
              <a:rPr lang="en-US" sz="2400" b="1">
                <a:cs typeface="Times New Roman" pitchFamily="18" charset="0"/>
              </a:rPr>
              <a:t>Pg 583)</a:t>
            </a:r>
            <a:r>
              <a:rPr lang="en-US" sz="2400" b="1"/>
              <a:t> </a:t>
            </a:r>
            <a:br>
              <a:rPr lang="en-US" sz="2400" b="1"/>
            </a:br>
            <a:endParaRPr lang="en-US" sz="24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>
                <a:cs typeface="Times New Roman" pitchFamily="18" charset="0"/>
              </a:rPr>
              <a:t>Graph the polynomial f(x) = (x + 2) </a:t>
            </a:r>
            <a:r>
              <a:rPr lang="en-US" sz="1800" b="1" baseline="30000">
                <a:cs typeface="Times New Roman" pitchFamily="18" charset="0"/>
              </a:rPr>
              <a:t>3 </a:t>
            </a:r>
            <a:r>
              <a:rPr lang="en-US" sz="1800" b="1">
                <a:cs typeface="Times New Roman" pitchFamily="18" charset="0"/>
              </a:rPr>
              <a:t> (x – 1)(x – 3) </a:t>
            </a:r>
            <a:r>
              <a:rPr lang="en-US" sz="1800" b="1" baseline="30000">
                <a:cs typeface="Times New Roman" pitchFamily="18" charset="0"/>
              </a:rPr>
              <a:t>2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>
                <a:cs typeface="Times New Roman" pitchFamily="18" charset="0"/>
              </a:rPr>
              <a:t>Degree = 6 and even number. So its graph starts at the upper left and extends to the upper right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>
                <a:cs typeface="Times New Roman" pitchFamily="18" charset="0"/>
              </a:rPr>
              <a:t> y-intercept is f(0) = (2) </a:t>
            </a:r>
            <a:r>
              <a:rPr lang="en-US" sz="1800" b="1" baseline="30000">
                <a:cs typeface="Times New Roman" pitchFamily="18" charset="0"/>
              </a:rPr>
              <a:t>3</a:t>
            </a:r>
            <a:r>
              <a:rPr lang="en-US" sz="1800" b="1">
                <a:cs typeface="Times New Roman" pitchFamily="18" charset="0"/>
              </a:rPr>
              <a:t> (-1)(-3) </a:t>
            </a:r>
            <a:r>
              <a:rPr lang="en-US" sz="1800" b="1" baseline="30000">
                <a:cs typeface="Times New Roman" pitchFamily="18" charset="0"/>
              </a:rPr>
              <a:t>2 </a:t>
            </a:r>
            <a:r>
              <a:rPr lang="en-US" sz="1800" b="1">
                <a:cs typeface="Times New Roman" pitchFamily="18" charset="0"/>
              </a:rPr>
              <a:t> = - 72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800" b="1">
                <a:cs typeface="Times New Roman" pitchFamily="18" charset="0"/>
              </a:rPr>
              <a:t>f has a zero of </a:t>
            </a:r>
            <a:r>
              <a:rPr lang="en-US" sz="1800" b="1" u="sng">
                <a:cs typeface="Times New Roman" pitchFamily="18" charset="0"/>
              </a:rPr>
              <a:t>multiplicity three</a:t>
            </a:r>
            <a:r>
              <a:rPr lang="en-US" sz="1800" b="1">
                <a:cs typeface="Times New Roman" pitchFamily="18" charset="0"/>
              </a:rPr>
              <a:t> at x = - 2, a zero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u="sng">
                <a:cs typeface="Times New Roman" pitchFamily="18" charset="0"/>
              </a:rPr>
              <a:t>multiplicity one</a:t>
            </a:r>
            <a:r>
              <a:rPr lang="en-US" sz="1800" b="1">
                <a:cs typeface="Times New Roman" pitchFamily="18" charset="0"/>
              </a:rPr>
              <a:t> at x = 1, and a </a:t>
            </a:r>
            <a:r>
              <a:rPr lang="en-US" sz="1800" b="1" u="sng">
                <a:cs typeface="Times New Roman" pitchFamily="18" charset="0"/>
              </a:rPr>
              <a:t>zero of multiplicity two</a:t>
            </a:r>
            <a:r>
              <a:rPr lang="en-US" sz="1800" b="1">
                <a:cs typeface="Times New Roman" pitchFamily="18" charset="0"/>
              </a:rPr>
              <a:t> at x = 3  crosses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cs typeface="Times New Roman" pitchFamily="18" charset="0"/>
              </a:rPr>
              <a:t>x axis at x = 1, touches the x-axis and then changes direction at x = 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>
              <a:cs typeface="Times New Roman" pitchFamily="18" charset="0"/>
            </a:endParaRPr>
          </a:p>
          <a:p>
            <a:endParaRPr lang="en-US" sz="240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14400"/>
            <a:ext cx="249555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17925" y="25511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- 80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4325" y="156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346325" y="15605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- 4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94125" y="5699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/>
              <a:t>Ex 7.2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No.3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4191000"/>
          <a:ext cx="457200" cy="381000"/>
        </p:xfrm>
        <a:graphic>
          <a:graphicData uri="http://schemas.openxmlformats.org/presentationml/2006/ole">
            <p:oleObj spid="_x0000_s34826" name="Equation" r:id="rId3" imgW="152280" imgH="126720" progId="Equation.3">
              <p:embed/>
            </p:oleObj>
          </a:graphicData>
        </a:graphic>
      </p:graphicFrame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143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066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 a. The graph g rises toward            on the left and drops toward –</a:t>
            </a:r>
          </a:p>
          <a:p>
            <a:r>
              <a:rPr lang="en-US"/>
              <a:t>This long term behavior is the opposite as for the basic cubic because the lead </a:t>
            </a:r>
          </a:p>
          <a:p>
            <a:r>
              <a:rPr lang="en-US"/>
              <a:t>coefficient is negative </a:t>
            </a:r>
          </a:p>
          <a:p>
            <a:r>
              <a:rPr lang="en-US"/>
              <a:t>b) There is one x-intercept, </a:t>
            </a:r>
            <a:r>
              <a:rPr lang="en-US" u="sng"/>
              <a:t>no turning points</a:t>
            </a:r>
            <a:r>
              <a:rPr lang="en-US"/>
              <a:t>, and </a:t>
            </a:r>
            <a:r>
              <a:rPr lang="en-US" u="sng"/>
              <a:t>one inflection point</a:t>
            </a:r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7010400" y="4191000"/>
          <a:ext cx="457200" cy="381000"/>
        </p:xfrm>
        <a:graphic>
          <a:graphicData uri="http://schemas.openxmlformats.org/presentationml/2006/ole">
            <p:oleObj spid="_x0000_s34828" name="Equation" r:id="rId6" imgW="152280" imgH="126720" progId="Equation.3">
              <p:embed/>
            </p:oleObj>
          </a:graphicData>
        </a:graphic>
      </p:graphicFrame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2438400" y="2895600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[ -10, 10, 1] by [ -10, 10, 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4267200" y="4191000"/>
          <a:ext cx="152400" cy="127000"/>
        </p:xfrm>
        <a:graphic>
          <a:graphicData uri="http://schemas.openxmlformats.org/presentationml/2006/ole">
            <p:oleObj spid="_x0000_s51208" name="Equation" r:id="rId3" imgW="152280" imgH="12672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8001000" y="4191000"/>
          <a:ext cx="152400" cy="127000"/>
        </p:xfrm>
        <a:graphic>
          <a:graphicData uri="http://schemas.openxmlformats.org/presentationml/2006/ole">
            <p:oleObj spid="_x0000_s51211" name="Equation" r:id="rId4" imgW="152280" imgH="126720" progId="Equation.3">
              <p:embed/>
            </p:oleObj>
          </a:graphicData>
        </a:graphic>
      </p:graphicFrame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447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447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2895600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[ -10, 10, 1] by [ -20, 20, 1]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219200" y="40386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a. The graph g rises toward -           on the left and rises toward +         on the right</a:t>
            </a:r>
          </a:p>
          <a:p>
            <a:r>
              <a:rPr lang="en-US" dirty="0"/>
              <a:t>This long term behavior is the  same as for the basic cubic because the lead coefficient is positive 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762000" y="609600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No.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 7.2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8839200" cy="50593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/>
              <a:t>No 22</a:t>
            </a:r>
            <a:r>
              <a:rPr lang="en-US" sz="2800"/>
              <a:t>.  </a:t>
            </a:r>
            <a:r>
              <a:rPr lang="en-US" sz="2000"/>
              <a:t>Sketch a rough graph of the polynomial function </a:t>
            </a:r>
            <a:r>
              <a:rPr lang="en-US" sz="1800"/>
              <a:t>x</a:t>
            </a:r>
            <a:r>
              <a:rPr lang="en-US" sz="1800" baseline="30000"/>
              <a:t>3</a:t>
            </a:r>
            <a:r>
              <a:rPr lang="en-US" sz="1800"/>
              <a:t> – x +3x</a:t>
            </a:r>
            <a:r>
              <a:rPr lang="en-US" sz="1800" baseline="30000"/>
              <a:t>2</a:t>
            </a:r>
            <a:r>
              <a:rPr lang="en-US" sz="1800"/>
              <a:t> – 3</a:t>
            </a:r>
            <a:r>
              <a:rPr lang="en-US" sz="2000"/>
              <a:t> to    </a:t>
            </a:r>
          </a:p>
          <a:p>
            <a:pPr>
              <a:buFontTx/>
              <a:buNone/>
            </a:pPr>
            <a:r>
              <a:rPr lang="en-US" sz="2000"/>
              <a:t>                  know the shape of the curve 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743200" y="4953000"/>
            <a:ext cx="3486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x intercepts</a:t>
            </a:r>
            <a:r>
              <a:rPr lang="en-US"/>
              <a:t> ( -3, 0), (-1, 0), (1, 0)</a:t>
            </a:r>
          </a:p>
          <a:p>
            <a:r>
              <a:rPr lang="en-US"/>
              <a:t>B, C,  Q(x) = (x+3)(x+1)(x-1)</a:t>
            </a:r>
          </a:p>
          <a:p>
            <a:r>
              <a:rPr lang="en-US"/>
              <a:t>= (x + 3) (x</a:t>
            </a:r>
            <a:r>
              <a:rPr lang="en-US" baseline="30000"/>
              <a:t>2</a:t>
            </a:r>
            <a:r>
              <a:rPr lang="en-US"/>
              <a:t>-1)</a:t>
            </a:r>
          </a:p>
          <a:p>
            <a:r>
              <a:rPr lang="en-US"/>
              <a:t>= x</a:t>
            </a:r>
            <a:r>
              <a:rPr lang="en-US" baseline="30000"/>
              <a:t>3</a:t>
            </a:r>
            <a:r>
              <a:rPr lang="en-US"/>
              <a:t> – x +3x</a:t>
            </a:r>
            <a:r>
              <a:rPr lang="en-US" baseline="30000"/>
              <a:t>2</a:t>
            </a:r>
            <a:r>
              <a:rPr lang="en-US"/>
              <a:t> – 3= x</a:t>
            </a:r>
            <a:r>
              <a:rPr lang="en-US" baseline="30000"/>
              <a:t>3</a:t>
            </a:r>
            <a:r>
              <a:rPr lang="en-US"/>
              <a:t> +3x</a:t>
            </a:r>
            <a:r>
              <a:rPr lang="en-US" baseline="30000"/>
              <a:t>2 </a:t>
            </a:r>
            <a:r>
              <a:rPr lang="en-US"/>
              <a:t>– x - 3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080125" y="5751513"/>
            <a:ext cx="257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(Polynomial Functions)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/>
              <a:t>Sketch a rough graph of the polynomial function  ( x + 1 ) </a:t>
            </a:r>
            <a:r>
              <a:rPr lang="en-US" sz="2000" baseline="30000"/>
              <a:t>3</a:t>
            </a:r>
            <a:r>
              <a:rPr lang="en-US" sz="2000"/>
              <a:t> (x- 2)</a:t>
            </a:r>
            <a:r>
              <a:rPr lang="en-US" sz="2000" baseline="30000"/>
              <a:t>2  </a:t>
            </a:r>
            <a:r>
              <a:rPr lang="en-US" sz="2000"/>
              <a:t>to know the shape of the curve </a:t>
            </a:r>
          </a:p>
        </p:txBody>
      </p:sp>
      <p:sp>
        <p:nvSpPr>
          <p:cNvPr id="47111" name="Text Box 7"/>
          <p:cNvSpPr txBox="1"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u="sng"/>
              <a:t>No 34</a:t>
            </a:r>
          </a:p>
        </p:txBody>
      </p:sp>
      <p:sp>
        <p:nvSpPr>
          <p:cNvPr id="47119" name="Rectangle 1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33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52400" y="3962400"/>
            <a:ext cx="838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 H(x) has zero at -1 and 2.</a:t>
            </a:r>
            <a:r>
              <a:rPr lang="en-US" u="sng" dirty="0"/>
              <a:t>The zero at -1 is of odd multiplicity (3)</a:t>
            </a:r>
            <a:r>
              <a:rPr lang="en-US" dirty="0"/>
              <a:t> , so the graph </a:t>
            </a:r>
            <a:r>
              <a:rPr lang="en-US" dirty="0" smtClean="0"/>
              <a:t>will </a:t>
            </a:r>
            <a:r>
              <a:rPr lang="en-US" dirty="0"/>
              <a:t>pass through the x-axis at this point. </a:t>
            </a:r>
            <a:r>
              <a:rPr lang="en-US" u="sng" dirty="0"/>
              <a:t>The zero at 2 is of even multiplicity(2),</a:t>
            </a:r>
            <a:r>
              <a:rPr lang="en-US" dirty="0"/>
              <a:t> so the graph will touch, but not pass through, the x-axis at this point. Since the polynomial is of odd degree with positive lead coefficient, the </a:t>
            </a:r>
            <a:r>
              <a:rPr lang="en-US" dirty="0" err="1" smtClean="0"/>
              <a:t>gaph</a:t>
            </a:r>
            <a:r>
              <a:rPr lang="en-US" dirty="0" smtClean="0"/>
              <a:t> </a:t>
            </a:r>
            <a:r>
              <a:rPr lang="en-US" dirty="0"/>
              <a:t>drops toward -   </a:t>
            </a:r>
            <a:r>
              <a:rPr lang="en-US" dirty="0" smtClean="0"/>
              <a:t>       </a:t>
            </a:r>
            <a:r>
              <a:rPr lang="en-US" dirty="0"/>
              <a:t>on the left and rises toward </a:t>
            </a:r>
          </a:p>
          <a:p>
            <a:r>
              <a:rPr lang="en-US" dirty="0"/>
              <a:t>On the right. The y-intercept is at H(0) = 4 </a:t>
            </a:r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3810000" y="5181600"/>
          <a:ext cx="304800" cy="254000"/>
        </p:xfrm>
        <a:graphic>
          <a:graphicData uri="http://schemas.openxmlformats.org/presentationml/2006/ole">
            <p:oleObj spid="_x0000_s47118" name="Equation" r:id="rId5" imgW="152280" imgH="126720" progId="Equation.3">
              <p:embed/>
            </p:oleObj>
          </a:graphicData>
        </a:graphic>
      </p:graphicFrame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546725" y="34655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Zeros</a:t>
            </a: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H="1" flipV="1">
            <a:off x="5562600" y="2971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5867400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5089525" y="5370513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(y-intercept)</a:t>
            </a:r>
          </a:p>
        </p:txBody>
      </p:sp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533400" y="5181600"/>
          <a:ext cx="304800" cy="254000"/>
        </p:xfrm>
        <a:graphic>
          <a:graphicData uri="http://schemas.openxmlformats.org/presentationml/2006/ole">
            <p:oleObj spid="_x0000_s47119" name="Equation" r:id="rId6" imgW="152280" imgH="126720" progId="Equation.3">
              <p:embed/>
            </p:oleObj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>
              <a:buFontTx/>
              <a:buAutoNum type="arabicParenR" startAt="40"/>
            </a:pPr>
            <a:r>
              <a:rPr lang="en-US" sz="1800"/>
              <a:t>a) Find the zeros of each polynomial by factoring</a:t>
            </a:r>
            <a:br>
              <a:rPr lang="en-US" sz="1800"/>
            </a:br>
            <a:r>
              <a:rPr lang="en-US" sz="1800"/>
              <a:t>b) Sketch a rough graph by hand</a:t>
            </a:r>
            <a:br>
              <a:rPr lang="en-US" sz="1800"/>
            </a:br>
            <a:r>
              <a:rPr lang="en-US" sz="1800"/>
              <a:t>    G(x) =  </a:t>
            </a:r>
            <a:r>
              <a:rPr lang="en-US" sz="2000">
                <a:solidFill>
                  <a:schemeClr val="tx1"/>
                </a:solidFill>
              </a:rPr>
              <a:t>x</a:t>
            </a:r>
            <a:r>
              <a:rPr lang="en-US" sz="2000" baseline="30000">
                <a:solidFill>
                  <a:schemeClr val="tx1"/>
                </a:solidFill>
              </a:rPr>
              <a:t>4</a:t>
            </a:r>
            <a:r>
              <a:rPr lang="en-US" sz="2000">
                <a:solidFill>
                  <a:schemeClr val="tx1"/>
                </a:solidFill>
              </a:rPr>
              <a:t> +4x</a:t>
            </a:r>
            <a:r>
              <a:rPr lang="en-US" sz="2000" baseline="30000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 + 3x</a:t>
            </a:r>
            <a:r>
              <a:rPr lang="en-US" sz="2000" baseline="3000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1066800" y="6172200"/>
          <a:ext cx="228600" cy="190500"/>
        </p:xfrm>
        <a:graphic>
          <a:graphicData uri="http://schemas.openxmlformats.org/presentationml/2006/ole">
            <p:oleObj spid="_x0000_s40968" name="Equation" r:id="rId3" imgW="152280" imgH="12672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6553200" y="5867400"/>
          <a:ext cx="381000" cy="127000"/>
        </p:xfrm>
        <a:graphic>
          <a:graphicData uri="http://schemas.openxmlformats.org/presentationml/2006/ole">
            <p:oleObj spid="_x0000_s40970" name="Equation" r:id="rId4" imgW="152280" imgH="126720" progId="Equation.3">
              <p:embed/>
            </p:oleObj>
          </a:graphicData>
        </a:graphic>
      </p:graphicFrame>
      <p:pic>
        <p:nvPicPr>
          <p:cNvPr id="40965" name="Picture 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905000" y="1600200"/>
            <a:ext cx="3962400" cy="2681288"/>
          </a:xfrm>
          <a:noFill/>
          <a:ln/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4843463"/>
            <a:ext cx="89915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a)G(x) = x</a:t>
            </a:r>
            <a:r>
              <a:rPr lang="en-US" sz="1600" baseline="30000" dirty="0"/>
              <a:t>2</a:t>
            </a:r>
            <a:r>
              <a:rPr lang="en-US" sz="1600" dirty="0"/>
              <a:t>( x</a:t>
            </a:r>
            <a:r>
              <a:rPr lang="en-US" sz="1600" baseline="30000" dirty="0"/>
              <a:t>2 </a:t>
            </a:r>
            <a:r>
              <a:rPr lang="en-US" sz="1600" dirty="0"/>
              <a:t>+4x + 3)= x</a:t>
            </a:r>
            <a:r>
              <a:rPr lang="en-US" sz="1600" baseline="30000" dirty="0"/>
              <a:t>2</a:t>
            </a:r>
            <a:r>
              <a:rPr lang="en-US" sz="1600" dirty="0"/>
              <a:t>(x + 3) (x + 1), so the </a:t>
            </a:r>
            <a:r>
              <a:rPr lang="en-US" sz="1600" u="sng" dirty="0"/>
              <a:t>zeros are 0, ( multiplicity2), -3(multiplicity1</a:t>
            </a:r>
          </a:p>
          <a:p>
            <a:r>
              <a:rPr lang="en-US" sz="1600" u="sng" dirty="0"/>
              <a:t> and </a:t>
            </a:r>
            <a:r>
              <a:rPr lang="en-US" sz="1600" u="sng" dirty="0" err="1"/>
              <a:t>and</a:t>
            </a:r>
            <a:r>
              <a:rPr lang="en-US" sz="1600" u="sng" dirty="0"/>
              <a:t> -1(multiplicity 1)</a:t>
            </a:r>
          </a:p>
          <a:p>
            <a:r>
              <a:rPr lang="en-US" sz="1600" dirty="0"/>
              <a:t>b) As x = 0, the zero of even multiplicity, so the graph will touch the x-axis. The other two </a:t>
            </a:r>
          </a:p>
          <a:p>
            <a:r>
              <a:rPr lang="en-US" sz="1600" dirty="0"/>
              <a:t>zeros are odd multiplicity will pass through the x-axis at these points. Since the polynomial </a:t>
            </a:r>
          </a:p>
          <a:p>
            <a:r>
              <a:rPr lang="en-US" sz="1600" dirty="0"/>
              <a:t>is of even degree with positive lead coefficient, the graph rises toward + </a:t>
            </a:r>
            <a:r>
              <a:rPr lang="en-US" sz="1600" dirty="0" smtClean="0"/>
              <a:t>         </a:t>
            </a:r>
            <a:r>
              <a:rPr lang="en-US" sz="1600" dirty="0"/>
              <a:t>on the left </a:t>
            </a:r>
          </a:p>
          <a:p>
            <a:r>
              <a:rPr lang="en-US" sz="1600" dirty="0"/>
              <a:t>And rises          on the right. The y-intercept is at g(0) = </a:t>
            </a:r>
            <a:r>
              <a:rPr lang="en-US" sz="1600" dirty="0" smtClean="0"/>
              <a:t>0 </a:t>
            </a:r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743200" y="38100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Zeros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3124200" y="30480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3352800" y="29718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 flipV="1">
            <a:off x="4038600" y="3048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495800" y="38100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7.4 Rational 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     A rational function is one of the form f(x) =        where P(x) and Q(x) are polynomials. The graphs of rational functions can be quite different from the graphs of polynomials</a:t>
            </a:r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     Examples </a:t>
            </a:r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                        </a:t>
            </a:r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 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1524000"/>
          <a:ext cx="368300" cy="419100"/>
        </p:xfrm>
        <a:graphic>
          <a:graphicData uri="http://schemas.openxmlformats.org/presentationml/2006/ole">
            <p:oleObj spid="_x0000_s15365" name="Equation" r:id="rId3" imgW="368280" imgH="419040" progId="Equation.3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4191000"/>
          <a:ext cx="449263" cy="496888"/>
        </p:xfrm>
        <a:graphic>
          <a:graphicData uri="http://schemas.openxmlformats.org/presentationml/2006/ole">
            <p:oleObj spid="_x0000_s15374" name="Equation" r:id="rId4" imgW="355320" imgH="39348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2362200" y="2819400"/>
          <a:ext cx="457200" cy="419100"/>
        </p:xfrm>
        <a:graphic>
          <a:graphicData uri="http://schemas.openxmlformats.org/presentationml/2006/ole">
            <p:oleObj spid="_x0000_s15370" name="Equation" r:id="rId5" imgW="457200" imgH="419040" progId="Equation.3">
              <p:embed/>
            </p:oleObj>
          </a:graphicData>
        </a:graphic>
      </p:graphicFrame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743200" y="2971800"/>
            <a:ext cx="2190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/>
              <a:t>2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5373" name="Equation" r:id="rId6" imgW="139680" imgH="431640" progId="Equation.3">
              <p:embed/>
            </p:oleObj>
          </a:graphicData>
        </a:graphic>
      </p:graphicFrame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2590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39624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5334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2133600" y="5486400"/>
          <a:ext cx="457200" cy="419100"/>
        </p:xfrm>
        <a:graphic>
          <a:graphicData uri="http://schemas.openxmlformats.org/presentationml/2006/ole">
            <p:oleObj spid="_x0000_s15379" name="Equation" r:id="rId10" imgW="457200" imgH="419040" progId="Equation.3">
              <p:embed/>
            </p:oleObj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14600" y="56388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2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057400" y="5486400"/>
            <a:ext cx="2174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2800"/>
              <a:t>Example 2 , Page 602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458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/>
              <a:t>If Earth Care produces x T-shirts, their total costs will be 100 + 5x</a:t>
            </a:r>
          </a:p>
          <a:p>
            <a:pPr>
              <a:buFontTx/>
              <a:buNone/>
            </a:pPr>
            <a:r>
              <a:rPr lang="en-US" sz="2000" b="1" dirty="0"/>
              <a:t>dollars. To find the average cost per T-shirt, we divide the total cost</a:t>
            </a:r>
          </a:p>
          <a:p>
            <a:pPr>
              <a:buFontTx/>
              <a:buNone/>
            </a:pPr>
            <a:r>
              <a:rPr lang="en-US" sz="2000" b="1" dirty="0"/>
              <a:t>by the number of T-shirts produced, to get</a:t>
            </a:r>
          </a:p>
          <a:p>
            <a:pPr>
              <a:buFontTx/>
              <a:buNone/>
            </a:pPr>
            <a:r>
              <a:rPr lang="en-US" sz="2000" b="1" dirty="0"/>
              <a:t>C = g(x) = 100 + 5x</a:t>
            </a:r>
          </a:p>
          <a:p>
            <a:pPr>
              <a:buFontTx/>
              <a:buNone/>
            </a:pPr>
            <a:r>
              <a:rPr lang="en-US" sz="2000" b="1" dirty="0"/>
              <a:t>                         x</a:t>
            </a:r>
          </a:p>
          <a:p>
            <a:pPr>
              <a:buFontTx/>
              <a:buNone/>
            </a:pPr>
            <a:r>
              <a:rPr lang="en-US" sz="2000" dirty="0"/>
              <a:t>b) Evaluate the function for several values of x</a:t>
            </a:r>
          </a:p>
          <a:p>
            <a:pPr>
              <a:buFontTx/>
              <a:buNone/>
            </a:pPr>
            <a:endParaRPr lang="en-US" sz="2000" dirty="0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304800" y="3048000"/>
          <a:ext cx="4419600" cy="946785"/>
        </p:xfrm>
        <a:graphic>
          <a:graphicData uri="http://schemas.openxmlformats.org/drawingml/2006/table">
            <a:tbl>
              <a:tblPr/>
              <a:tblGrid>
                <a:gridCol w="320675"/>
                <a:gridCol w="704850"/>
                <a:gridCol w="568325"/>
                <a:gridCol w="704850"/>
                <a:gridCol w="706438"/>
                <a:gridCol w="706437"/>
                <a:gridCol w="70802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5486400" y="2819400"/>
            <a:ext cx="3041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The average cost of 5 T-shirt is</a:t>
            </a:r>
          </a:p>
          <a:p>
            <a:r>
              <a:rPr lang="en-US">
                <a:latin typeface="Times New Roman" pitchFamily="18" charset="0"/>
              </a:rPr>
              <a:t> 100 + 5(5)      = 25</a:t>
            </a:r>
          </a:p>
          <a:p>
            <a:r>
              <a:rPr lang="en-US">
                <a:latin typeface="Times New Roman" pitchFamily="18" charset="0"/>
              </a:rPr>
              <a:t>        5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55626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17525" y="5729288"/>
            <a:ext cx="154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c) The graph </a:t>
            </a: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3810000" y="655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V="1">
            <a:off x="3810000" y="4114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4" name="Arc 36"/>
          <p:cNvSpPr>
            <a:spLocks/>
          </p:cNvSpPr>
          <p:nvPr/>
        </p:nvSpPr>
        <p:spPr bwMode="auto">
          <a:xfrm rot="10703751">
            <a:off x="3886200" y="4265613"/>
            <a:ext cx="2971800" cy="1906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184525" y="4076700"/>
            <a:ext cx="4127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20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15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10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5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endParaRPr lang="en-US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3962400" y="6491288"/>
            <a:ext cx="361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            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100        200        300        400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16002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8137525" y="6437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413125" y="3922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762000"/>
          </a:xfrm>
        </p:spPr>
        <p:txBody>
          <a:bodyPr/>
          <a:lstStyle/>
          <a:p>
            <a:r>
              <a:rPr lang="en-US" sz="2800"/>
              <a:t>Ch 7.1 Polynomial Functions ( Pg 565)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>
                <a:cs typeface="Times New Roman" pitchFamily="18" charset="0"/>
              </a:rPr>
              <a:t>Linear functions f(x) = ax + b</a:t>
            </a:r>
          </a:p>
          <a:p>
            <a:pPr>
              <a:buFontTx/>
              <a:buNone/>
            </a:pPr>
            <a:r>
              <a:rPr lang="en-US" sz="2400" b="1" i="1">
                <a:cs typeface="Times New Roman" pitchFamily="18" charset="0"/>
              </a:rPr>
              <a:t>Quadratic functions  f(x) = ax</a:t>
            </a:r>
            <a:r>
              <a:rPr lang="en-US" sz="2800" b="1" i="1" baseline="30000">
                <a:cs typeface="Times New Roman" pitchFamily="18" charset="0"/>
              </a:rPr>
              <a:t>2  </a:t>
            </a:r>
            <a:r>
              <a:rPr lang="en-US" sz="2800" b="1" i="1">
                <a:cs typeface="Times New Roman" pitchFamily="18" charset="0"/>
              </a:rPr>
              <a:t> + </a:t>
            </a:r>
            <a:r>
              <a:rPr lang="en-US" sz="2000" b="1" i="1">
                <a:cs typeface="Times New Roman" pitchFamily="18" charset="0"/>
              </a:rPr>
              <a:t>bx+ c</a:t>
            </a:r>
          </a:p>
          <a:p>
            <a:pPr>
              <a:buFontTx/>
              <a:buNone/>
            </a:pPr>
            <a:r>
              <a:rPr lang="en-US" sz="2000" b="1" i="1">
                <a:cs typeface="Times New Roman" pitchFamily="18" charset="0"/>
              </a:rPr>
              <a:t>Polynomial function of nth degree</a:t>
            </a:r>
          </a:p>
          <a:p>
            <a:pPr>
              <a:buFontTx/>
              <a:buNone/>
            </a:pPr>
            <a:r>
              <a:rPr lang="en-US" sz="2000" b="1" i="1">
                <a:cs typeface="Times New Roman" pitchFamily="18" charset="0"/>
              </a:rPr>
              <a:t>f(x) = a</a:t>
            </a:r>
            <a:r>
              <a:rPr lang="en-US" sz="2000" b="1" i="1" baseline="-30000">
                <a:cs typeface="Times New Roman" pitchFamily="18" charset="0"/>
              </a:rPr>
              <a:t>n</a:t>
            </a:r>
            <a:r>
              <a:rPr lang="en-US" sz="2000" b="1" i="1">
                <a:cs typeface="Times New Roman" pitchFamily="18" charset="0"/>
              </a:rPr>
              <a:t>x</a:t>
            </a:r>
            <a:r>
              <a:rPr lang="en-US" sz="2800" b="1" i="1" baseline="30000">
                <a:cs typeface="Times New Roman" pitchFamily="18" charset="0"/>
              </a:rPr>
              <a:t>n</a:t>
            </a:r>
            <a:r>
              <a:rPr lang="en-US" sz="2800" b="1" i="1">
                <a:cs typeface="Times New Roman" pitchFamily="18" charset="0"/>
              </a:rPr>
              <a:t> +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n-1</a:t>
            </a:r>
            <a:r>
              <a:rPr lang="en-US" sz="1800" b="1" i="1" baseline="-30000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2000" b="1" i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b="1" i="1" baseline="30000">
                <a:cs typeface="Times New Roman" pitchFamily="18" charset="0"/>
              </a:rPr>
              <a:t>n-1</a:t>
            </a:r>
            <a:r>
              <a:rPr lang="en-US" sz="2800" b="1" i="1" baseline="30000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</a:rPr>
              <a:t> +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n-2</a:t>
            </a:r>
            <a:r>
              <a:rPr lang="en-US" sz="1800" b="1" i="1" baseline="-30000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2000" b="1" i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b="1" i="1" baseline="30000">
                <a:cs typeface="Times New Roman" pitchFamily="18" charset="0"/>
              </a:rPr>
              <a:t>n-2</a:t>
            </a:r>
            <a:r>
              <a:rPr lang="en-US" sz="2000" b="1" i="1">
                <a:cs typeface="Times New Roman" pitchFamily="18" charset="0"/>
              </a:rPr>
              <a:t>   + …… + a </a:t>
            </a:r>
            <a:r>
              <a:rPr lang="en-US" sz="2000" b="1" i="1" baseline="-30000">
                <a:cs typeface="Times New Roman" pitchFamily="18" charset="0"/>
              </a:rPr>
              <a:t>2</a:t>
            </a:r>
            <a:r>
              <a:rPr lang="en-US" sz="1800" b="1" i="1" baseline="-30000">
                <a:cs typeface="Times New Roman" pitchFamily="18" charset="0"/>
              </a:rPr>
              <a:t> </a:t>
            </a:r>
            <a:r>
              <a:rPr lang="en-US" sz="2800" b="1" i="1"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2000" b="1" i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b="1" i="1" baseline="30000">
                <a:cs typeface="Times New Roman" pitchFamily="18" charset="0"/>
              </a:rPr>
              <a:t>2</a:t>
            </a:r>
            <a:r>
              <a:rPr lang="en-US" sz="2000" b="1" i="1">
                <a:cs typeface="Times New Roman" pitchFamily="18" charset="0"/>
              </a:rPr>
              <a:t>     + a</a:t>
            </a:r>
            <a:r>
              <a:rPr lang="en-US" sz="2000" b="1" i="1" baseline="-30000">
                <a:cs typeface="Times New Roman" pitchFamily="18" charset="0"/>
              </a:rPr>
              <a:t>1</a:t>
            </a:r>
            <a:r>
              <a:rPr lang="en-US" sz="1800" b="1" i="1" baseline="-30000">
                <a:cs typeface="Times New Roman" pitchFamily="18" charset="0"/>
              </a:rPr>
              <a:t> </a:t>
            </a:r>
            <a:r>
              <a:rPr lang="en-US" sz="2000" b="1" i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b="1" i="1">
                <a:cs typeface="Times New Roman" pitchFamily="18" charset="0"/>
              </a:rPr>
              <a:t> + a</a:t>
            </a:r>
            <a:r>
              <a:rPr lang="en-US" sz="2000" b="1" i="1" baseline="-30000">
                <a:cs typeface="Times New Roman" pitchFamily="18" charset="0"/>
              </a:rPr>
              <a:t>0</a:t>
            </a:r>
          </a:p>
          <a:p>
            <a:pPr>
              <a:buFontTx/>
              <a:buNone/>
            </a:pPr>
            <a:r>
              <a:rPr lang="en-US" sz="2000" b="1" i="1" baseline="-30000">
                <a:cs typeface="Times New Roman" pitchFamily="18" charset="0"/>
              </a:rPr>
              <a:t>Where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0 ,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1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2 ……  ….. </a:t>
            </a:r>
            <a:r>
              <a:rPr lang="en-US" sz="2000" b="1" i="1">
                <a:cs typeface="Times New Roman" pitchFamily="18" charset="0"/>
              </a:rPr>
              <a:t>a</a:t>
            </a:r>
            <a:r>
              <a:rPr lang="en-US" sz="2000" b="1" i="1" baseline="-30000">
                <a:cs typeface="Times New Roman" pitchFamily="18" charset="0"/>
              </a:rPr>
              <a:t>n </a:t>
            </a:r>
            <a:r>
              <a:rPr lang="en-US" sz="2800" b="1" i="1" baseline="-30000">
                <a:cs typeface="Times New Roman" pitchFamily="18" charset="0"/>
              </a:rPr>
              <a:t>are constants . The coefficient of the</a:t>
            </a:r>
          </a:p>
          <a:p>
            <a:pPr>
              <a:buFontTx/>
              <a:buNone/>
            </a:pPr>
            <a:r>
              <a:rPr lang="en-US" sz="2800" b="1" i="1" baseline="-30000">
                <a:cs typeface="Times New Roman" pitchFamily="18" charset="0"/>
              </a:rPr>
              <a:t>highest power term, the constant </a:t>
            </a:r>
            <a:r>
              <a:rPr lang="en-US" sz="2800" b="1" i="1">
                <a:cs typeface="Times New Roman" pitchFamily="18" charset="0"/>
              </a:rPr>
              <a:t>a</a:t>
            </a:r>
            <a:r>
              <a:rPr lang="en-US" sz="2800" b="1" i="1" baseline="-30000">
                <a:cs typeface="Times New Roman" pitchFamily="18" charset="0"/>
              </a:rPr>
              <a:t>n Is called the </a:t>
            </a:r>
            <a:r>
              <a:rPr lang="en-US" sz="2800" i="1" u="sng" baseline="-30000">
                <a:cs typeface="Times New Roman" pitchFamily="18" charset="0"/>
              </a:rPr>
              <a:t>lead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Asymptote pg 604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    If Q(a) = 0 but  P(a) = 0, then the graph of the rational function f(x) =       has a vertical asymptote at x = a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1981200"/>
          <a:ext cx="501650" cy="571500"/>
        </p:xfrm>
        <a:graphic>
          <a:graphicData uri="http://schemas.openxmlformats.org/presentationml/2006/ole">
            <p:oleObj spid="_x0000_s20484" name="Equation" r:id="rId3" imgW="368280" imgH="41904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3124200"/>
          <a:ext cx="355600" cy="393700"/>
        </p:xfrm>
        <a:graphic>
          <a:graphicData uri="http://schemas.openxmlformats.org/presentationml/2006/ole">
            <p:oleObj spid="_x0000_s20488" name="Equation" r:id="rId4" imgW="355320" imgH="393480" progId="Equation.3">
              <p:embed/>
            </p:oleObj>
          </a:graphicData>
        </a:graphic>
      </p:graphicFrame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3657600" y="160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657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867400" y="2895600"/>
          <a:ext cx="449263" cy="496888"/>
        </p:xfrm>
        <a:graphic>
          <a:graphicData uri="http://schemas.openxmlformats.org/presentationml/2006/ole">
            <p:oleObj spid="_x0000_s20490" name="Equation" r:id="rId6" imgW="355320" imgH="393480" progId="Equation.3">
              <p:embed/>
            </p:oleObj>
          </a:graphicData>
        </a:graphic>
      </p:graphicFrame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5814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362200" y="5105400"/>
          <a:ext cx="457200" cy="419100"/>
        </p:xfrm>
        <a:graphic>
          <a:graphicData uri="http://schemas.openxmlformats.org/presentationml/2006/ole">
            <p:oleObj spid="_x0000_s20493" name="Equation" r:id="rId8" imgW="457200" imgH="419040" progId="Equation.3">
              <p:embed/>
            </p:oleObj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743200" y="52578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09800" y="5029200"/>
            <a:ext cx="2174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-</a:t>
            </a:r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6019800" y="5029200"/>
          <a:ext cx="457200" cy="419100"/>
        </p:xfrm>
        <a:graphic>
          <a:graphicData uri="http://schemas.openxmlformats.org/presentationml/2006/ole">
            <p:oleObj spid="_x0000_s20497" name="Equation" r:id="rId10" imgW="457200" imgH="419040" progId="Equation.3">
              <p:embed/>
            </p:oleObj>
          </a:graphicData>
        </a:graphic>
      </p:graphicFrame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Horizontal Asymptote pg 606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839200" cy="47545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Suppose f(x) =         is a rational function, where the degree of P(x) is m and the degree of Q(x) is 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If m &lt; n , the graph f has a horizontal asymptote at y = 0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If m = n, the graph of f has a horizontal asymptote </a:t>
            </a:r>
            <a:r>
              <a:rPr lang="en-US" sz="2800" dirty="0" smtClean="0"/>
              <a:t>at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y =  </a:t>
            </a:r>
            <a:r>
              <a:rPr lang="en-US" sz="2800" dirty="0" smtClean="0"/>
              <a:t>   where </a:t>
            </a:r>
            <a:r>
              <a:rPr lang="en-US" sz="2800" dirty="0"/>
              <a:t>a is the lead co-efficient of P(x) and b is the lead coefficient of Q(x)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If m &gt; n, the graph of f does not have a horizontal asymptote</a:t>
            </a: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667000" y="1295400"/>
          <a:ext cx="569913" cy="647700"/>
        </p:xfrm>
        <a:graphic>
          <a:graphicData uri="http://schemas.openxmlformats.org/presentationml/2006/ole">
            <p:oleObj spid="_x0000_s16388" name="Equation" r:id="rId3" imgW="368280" imgH="419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3200400"/>
          <a:ext cx="304800" cy="787926"/>
        </p:xfrm>
        <a:graphic>
          <a:graphicData uri="http://schemas.openxmlformats.org/presentationml/2006/ole">
            <p:oleObj spid="_x0000_s16390" name="Equation" r:id="rId4" imgW="152280" imgH="393480" progId="Equation.3">
              <p:embed/>
            </p:oleObj>
          </a:graphicData>
        </a:graphic>
      </p:graphicFrame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514600" y="6159500"/>
          <a:ext cx="585788" cy="698500"/>
        </p:xfrm>
        <a:graphic>
          <a:graphicData uri="http://schemas.openxmlformats.org/presentationml/2006/ole">
            <p:oleObj spid="_x0000_s16394" name="Equation" r:id="rId7" imgW="330120" imgH="39348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8077200" y="6096000"/>
          <a:ext cx="522288" cy="622300"/>
        </p:xfrm>
        <a:graphic>
          <a:graphicData uri="http://schemas.openxmlformats.org/presentationml/2006/ole">
            <p:oleObj spid="_x0000_s16396" name="Equation" r:id="rId8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 7.4, No 3, Pg 611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    C(p) =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   a) Domain of C = 0&lt; p &lt; 100</a:t>
            </a:r>
          </a:p>
          <a:p>
            <a:pPr>
              <a:buFontTx/>
              <a:buNone/>
            </a:pPr>
            <a:r>
              <a:rPr lang="en-US" sz="2800"/>
              <a:t>   b) The table </a:t>
            </a:r>
          </a:p>
          <a:p>
            <a:pPr>
              <a:buFontTx/>
              <a:buNone/>
            </a:pPr>
            <a:r>
              <a:rPr lang="en-US" sz="2800"/>
              <a:t>   c) 60%</a:t>
            </a:r>
          </a:p>
          <a:p>
            <a:pPr>
              <a:buFontTx/>
              <a:buNone/>
            </a:pPr>
            <a:r>
              <a:rPr lang="en-US" sz="2800"/>
              <a:t>   d) p &lt; 80%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1600200"/>
          <a:ext cx="762000" cy="612775"/>
        </p:xfrm>
        <a:graphic>
          <a:graphicData uri="http://schemas.openxmlformats.org/presentationml/2006/ole">
            <p:oleObj spid="_x0000_s25604" name="Equation" r:id="rId3" imgW="520560" imgH="419040" progId="Equation.3">
              <p:embed/>
            </p:oleObj>
          </a:graphicData>
        </a:graphic>
      </p:graphicFrame>
      <p:graphicFrame>
        <p:nvGraphicFramePr>
          <p:cNvPr id="25676" name="Group 76"/>
          <p:cNvGraphicFramePr>
            <a:graphicFrameLocks noGrp="1"/>
          </p:cNvGraphicFramePr>
          <p:nvPr>
            <p:ph sz="quarter" idx="3"/>
          </p:nvPr>
        </p:nvGraphicFramePr>
        <p:xfrm>
          <a:off x="3048000" y="3733800"/>
          <a:ext cx="5943600" cy="1219200"/>
        </p:xfrm>
        <a:graphic>
          <a:graphicData uri="http://schemas.openxmlformats.org/drawingml/2006/table">
            <a:tbl>
              <a:tblPr/>
              <a:tblGrid>
                <a:gridCol w="515938"/>
                <a:gridCol w="627062"/>
                <a:gridCol w="609600"/>
                <a:gridCol w="533400"/>
                <a:gridCol w="533400"/>
                <a:gridCol w="762000"/>
                <a:gridCol w="685800"/>
                <a:gridCol w="838200"/>
                <a:gridCol w="533400"/>
                <a:gridCol w="30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962400" y="2971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5650" name="Picture 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51" name="Picture 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52" name="Picture 5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No</a:t>
            </a:r>
            <a:r>
              <a:rPr lang="en-US" sz="2800" dirty="0"/>
              <a:t>.</a:t>
            </a:r>
            <a:r>
              <a:rPr lang="en-US" sz="2000" u="sng" dirty="0"/>
              <a:t>14a)</a:t>
            </a:r>
            <a:r>
              <a:rPr lang="en-US" sz="2000" dirty="0"/>
              <a:t>Sketch the horizontal and vertical asymptotes for each function</a:t>
            </a:r>
            <a:br>
              <a:rPr lang="en-US" sz="2000" dirty="0"/>
            </a:br>
            <a:r>
              <a:rPr lang="en-US" sz="2000" dirty="0"/>
              <a:t>b) Use the asymptotes to help sketch the rest of the graph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                                                                 </a:t>
            </a:r>
            <a:r>
              <a:rPr lang="en-US" sz="2000" dirty="0" smtClean="0"/>
              <a:t>                                 </a:t>
            </a:r>
            <a:r>
              <a:rPr lang="en-US" sz="1400" b="1" dirty="0" smtClean="0">
                <a:solidFill>
                  <a:schemeClr val="tx1"/>
                </a:solidFill>
              </a:rPr>
              <a:t>vertical </a:t>
            </a:r>
            <a:r>
              <a:rPr lang="en-US" sz="1400" b="1" dirty="0">
                <a:solidFill>
                  <a:schemeClr val="tx1"/>
                </a:solidFill>
              </a:rPr>
              <a:t>asymptote</a:t>
            </a:r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>
            <p:ph idx="1"/>
          </p:nvPr>
        </p:nvGraphicFramePr>
        <p:xfrm>
          <a:off x="7315200" y="762000"/>
          <a:ext cx="506412" cy="560388"/>
        </p:xfrm>
        <a:graphic>
          <a:graphicData uri="http://schemas.openxmlformats.org/presentationml/2006/ole">
            <p:oleObj spid="_x0000_s44039" name="Equation" r:id="rId3" imgW="355320" imgH="393480" progId="Equation.3">
              <p:embed/>
            </p:oleObj>
          </a:graphicData>
        </a:graphic>
      </p:graphicFrame>
      <p:pic>
        <p:nvPicPr>
          <p:cNvPr id="44037" name="Picture 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2743200"/>
            <a:ext cx="2209800" cy="1495425"/>
          </a:xfrm>
          <a:noFill/>
          <a:ln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743200"/>
            <a:ext cx="2209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7950" y="5257800"/>
            <a:ext cx="9036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– 3 equals zero for x = 3, so that is the </a:t>
            </a:r>
            <a:r>
              <a:rPr lang="en-US" u="sng"/>
              <a:t>vertical asymptote</a:t>
            </a:r>
            <a:r>
              <a:rPr lang="en-US"/>
              <a:t>. The degree of the </a:t>
            </a:r>
          </a:p>
          <a:p>
            <a:r>
              <a:rPr lang="en-US"/>
              <a:t>Denominator exceeds that of the numerator, so y= 0 is the </a:t>
            </a:r>
            <a:r>
              <a:rPr lang="en-US" u="sng"/>
              <a:t>horizontal asymptote</a:t>
            </a:r>
            <a:r>
              <a:rPr lang="en-US"/>
              <a:t>. To </a:t>
            </a:r>
          </a:p>
          <a:p>
            <a:r>
              <a:rPr lang="en-US"/>
              <a:t>complete the sketch , plot a few points on either side of the </a:t>
            </a:r>
            <a:r>
              <a:rPr lang="en-US" u="sng"/>
              <a:t>vertical asymptote</a:t>
            </a:r>
            <a:r>
              <a:rPr lang="en-US"/>
              <a:t>. For </a:t>
            </a:r>
          </a:p>
          <a:p>
            <a:r>
              <a:rPr lang="en-US"/>
              <a:t>example, when x =2, y = -1. so (2, -1) is a point on the graph. The </a:t>
            </a:r>
            <a:r>
              <a:rPr lang="en-US" u="sng"/>
              <a:t>y-intercept</a:t>
            </a:r>
            <a:r>
              <a:rPr lang="en-US"/>
              <a:t> is (0, -1/3)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7532688" y="2895600"/>
            <a:ext cx="173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Horizontal asymptote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6934200" y="2438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7696200" y="3200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4000"/>
              <a:t>No. 23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x</a:t>
            </a:r>
            <a:r>
              <a:rPr lang="en-US" sz="2800" baseline="30000" dirty="0"/>
              <a:t>2 </a:t>
            </a:r>
            <a:r>
              <a:rPr lang="en-US" sz="2800" dirty="0"/>
              <a:t>+ 5x + 4 = (x +4)(x+1)        </a:t>
            </a:r>
            <a:r>
              <a:rPr lang="en-US" sz="1600" b="1" dirty="0"/>
              <a:t>vertical asymptotes </a:t>
            </a:r>
          </a:p>
          <a:p>
            <a:pPr>
              <a:buFontTx/>
              <a:buNone/>
            </a:pPr>
            <a:endParaRPr lang="en-US" sz="1600" b="1" dirty="0"/>
          </a:p>
          <a:p>
            <a:pPr>
              <a:buFontTx/>
              <a:buNone/>
            </a:pPr>
            <a:endParaRPr lang="en-US" sz="1600" b="1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1600" dirty="0"/>
              <a:t>                                                                                                            </a:t>
            </a:r>
            <a:r>
              <a:rPr lang="en-US" sz="1600" dirty="0" smtClean="0"/>
              <a:t>                             </a:t>
            </a:r>
            <a:r>
              <a:rPr lang="en-US" sz="1400" b="1" dirty="0"/>
              <a:t>horizontal asymptote</a:t>
            </a:r>
          </a:p>
          <a:p>
            <a:pPr>
              <a:buFontTx/>
              <a:buNone/>
            </a:pPr>
            <a:endParaRPr lang="en-US" sz="1400" b="1" u="sng" dirty="0"/>
          </a:p>
          <a:p>
            <a:pPr>
              <a:buFontTx/>
              <a:buNone/>
            </a:pPr>
            <a:endParaRPr lang="en-US" sz="1400" b="1" u="sng" dirty="0"/>
          </a:p>
          <a:p>
            <a:pPr>
              <a:buFontTx/>
              <a:buNone/>
            </a:pPr>
            <a:r>
              <a:rPr lang="en-US" sz="2800" dirty="0"/>
              <a:t>   </a:t>
            </a:r>
          </a:p>
          <a:p>
            <a:pPr>
              <a:buFontTx/>
              <a:buNone/>
            </a:pPr>
            <a:r>
              <a:rPr lang="en-US" sz="2800" dirty="0"/>
              <a:t>    </a:t>
            </a:r>
            <a:r>
              <a:rPr lang="en-US" sz="1800" dirty="0"/>
              <a:t>So the </a:t>
            </a:r>
            <a:r>
              <a:rPr lang="en-US" sz="1800" u="sng" dirty="0"/>
              <a:t>vertical asymptotes</a:t>
            </a:r>
            <a:r>
              <a:rPr lang="en-US" sz="1800" dirty="0"/>
              <a:t> are x = -4 and x = -1. </a:t>
            </a:r>
            <a:r>
              <a:rPr lang="en-US" sz="1800" u="sng" dirty="0"/>
              <a:t>The degree of the denominator exceeds that of the numerator</a:t>
            </a:r>
            <a:r>
              <a:rPr lang="en-US" sz="1800" dirty="0"/>
              <a:t>, so y = 0 is the </a:t>
            </a:r>
            <a:r>
              <a:rPr lang="en-US" sz="1800" u="sng" dirty="0"/>
              <a:t>horizontal asymptote</a:t>
            </a:r>
            <a:r>
              <a:rPr lang="en-US" sz="1800" dirty="0"/>
              <a:t>. The numerator is zero for x = 2, so (2,0) is the x intercept. The y-intercept is (0, -1/2) . Plot additional points, such as (-2, 2) and (-5, -7/4).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981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64770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5257800" y="1447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 flipV="1">
            <a:off x="5486400" y="1447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Special Products of Binomials</a:t>
            </a:r>
            <a:br>
              <a:rPr lang="en-US" sz="4000"/>
            </a:br>
            <a:r>
              <a:rPr lang="en-US" sz="4000"/>
              <a:t> ( Pg -567)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u="sng"/>
              <a:t>Difference of Two Squares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(a –b) (a + b) =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- b</a:t>
            </a:r>
            <a:r>
              <a:rPr lang="en-US" sz="2000" baseline="30000">
                <a:cs typeface="Times New Roman" pitchFamily="18" charset="0"/>
              </a:rPr>
              <a:t>2 </a:t>
            </a: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(a + b) 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/>
              <a:t> =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+ 2ab + b</a:t>
            </a:r>
            <a:r>
              <a:rPr lang="en-US" sz="2000" baseline="30000">
                <a:cs typeface="Times New Roman" pitchFamily="18" charset="0"/>
              </a:rPr>
              <a:t>2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(a –b) 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/>
              <a:t> = 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- 2ab + b</a:t>
            </a:r>
            <a:r>
              <a:rPr lang="en-US" sz="2000" baseline="30000">
                <a:cs typeface="Times New Roman" pitchFamily="18" charset="0"/>
              </a:rPr>
              <a:t>2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6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u="sng" baseline="30000">
                <a:cs typeface="Times New Roman" pitchFamily="18" charset="0"/>
              </a:rPr>
              <a:t>Sum and Difference of Two Cubes</a:t>
            </a:r>
            <a:r>
              <a:rPr lang="en-US" sz="3600" b="1" baseline="30000">
                <a:cs typeface="Times New Roman" pitchFamily="18" charset="0"/>
              </a:rPr>
              <a:t> </a:t>
            </a:r>
            <a:endParaRPr lang="en-US" sz="2400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(a + b)(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– ab + b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) = a</a:t>
            </a:r>
            <a:r>
              <a:rPr lang="en-US" sz="2000" baseline="30000">
                <a:cs typeface="Times New Roman" pitchFamily="18" charset="0"/>
              </a:rPr>
              <a:t>3</a:t>
            </a:r>
            <a:r>
              <a:rPr lang="en-US" sz="2000">
                <a:cs typeface="Times New Roman" pitchFamily="18" charset="0"/>
              </a:rPr>
              <a:t> + b</a:t>
            </a:r>
            <a:r>
              <a:rPr lang="en-US" sz="2000" baseline="30000">
                <a:cs typeface="Times New Roman" pitchFamily="18" charset="0"/>
              </a:rPr>
              <a:t>3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(a –b)(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+ ab + b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) = a</a:t>
            </a:r>
            <a:r>
              <a:rPr lang="en-US" sz="2000" baseline="30000">
                <a:cs typeface="Times New Roman" pitchFamily="18" charset="0"/>
              </a:rPr>
              <a:t>3</a:t>
            </a:r>
            <a:r>
              <a:rPr lang="en-US" sz="2000">
                <a:cs typeface="Times New Roman" pitchFamily="18" charset="0"/>
              </a:rPr>
              <a:t> – b</a:t>
            </a:r>
            <a:r>
              <a:rPr lang="en-US" sz="2000" baseline="30000">
                <a:cs typeface="Times New Roman" pitchFamily="18" charset="0"/>
              </a:rPr>
              <a:t>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Verify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( a + b) (a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– ab + b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) = a. a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 – a . ab + a. b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 + b. 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 -b . ab + b. b</a:t>
            </a:r>
            <a:r>
              <a:rPr lang="en-US" sz="2000" baseline="30000">
                <a:cs typeface="Times New Roman" pitchFamily="18" charset="0"/>
              </a:rPr>
              <a:t>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>
                <a:cs typeface="Times New Roman" pitchFamily="18" charset="0"/>
              </a:rPr>
              <a:t>                                                   </a:t>
            </a:r>
            <a:r>
              <a:rPr lang="en-US" sz="2000">
                <a:cs typeface="Times New Roman" pitchFamily="18" charset="0"/>
              </a:rPr>
              <a:t> = a</a:t>
            </a:r>
            <a:r>
              <a:rPr lang="en-US" sz="2000" baseline="30000">
                <a:cs typeface="Times New Roman" pitchFamily="18" charset="0"/>
              </a:rPr>
              <a:t>3</a:t>
            </a:r>
            <a:r>
              <a:rPr lang="en-US" sz="2000">
                <a:cs typeface="Times New Roman" pitchFamily="18" charset="0"/>
              </a:rPr>
              <a:t> - a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 b + a b</a:t>
            </a:r>
            <a:r>
              <a:rPr lang="en-US" sz="2000" baseline="30000">
                <a:cs typeface="Times New Roman" pitchFamily="18" charset="0"/>
              </a:rPr>
              <a:t>2</a:t>
            </a:r>
            <a:r>
              <a:rPr lang="en-US" sz="2000">
                <a:cs typeface="Times New Roman" pitchFamily="18" charset="0"/>
              </a:rPr>
              <a:t> + a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b - a b</a:t>
            </a:r>
            <a:r>
              <a:rPr lang="en-US" sz="2000" baseline="30000">
                <a:cs typeface="Times New Roman" pitchFamily="18" charset="0"/>
              </a:rPr>
              <a:t>2 </a:t>
            </a:r>
            <a:r>
              <a:rPr lang="en-US" sz="2000">
                <a:cs typeface="Times New Roman" pitchFamily="18" charset="0"/>
              </a:rPr>
              <a:t> + b</a:t>
            </a:r>
            <a:r>
              <a:rPr lang="en-US" sz="2000" baseline="30000">
                <a:cs typeface="Times New Roman" pitchFamily="18" charset="0"/>
              </a:rPr>
              <a:t>3 </a:t>
            </a:r>
            <a:endParaRPr lang="en-US" sz="2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                                  = a</a:t>
            </a:r>
            <a:r>
              <a:rPr lang="en-US" sz="2000" baseline="30000">
                <a:cs typeface="Times New Roman" pitchFamily="18" charset="0"/>
              </a:rPr>
              <a:t>3 </a:t>
            </a:r>
            <a:r>
              <a:rPr lang="en-US" sz="2000">
                <a:cs typeface="Times New Roman" pitchFamily="18" charset="0"/>
              </a:rPr>
              <a:t> + b</a:t>
            </a:r>
            <a:r>
              <a:rPr lang="en-US" sz="2000" baseline="30000">
                <a:cs typeface="Times New Roman" pitchFamily="18" charset="0"/>
              </a:rPr>
              <a:t>3 </a:t>
            </a:r>
            <a:endParaRPr lang="en-US" sz="2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6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2800"/>
              <a:t>Cube of a Binomial ( Pg – 571 )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(</a:t>
            </a:r>
            <a:r>
              <a:rPr lang="en-US" sz="2400" b="1">
                <a:cs typeface="Times New Roman" pitchFamily="18" charset="0"/>
              </a:rPr>
              <a:t>x + y) 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= x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+ 3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x</a:t>
            </a:r>
            <a:r>
              <a:rPr lang="en-US" sz="2400" b="1" baseline="30000">
                <a:cs typeface="Times New Roman" pitchFamily="18" charset="0"/>
              </a:rPr>
              <a:t>2</a:t>
            </a:r>
            <a:r>
              <a:rPr lang="en-US" sz="2400" b="1">
                <a:cs typeface="Times New Roman" pitchFamily="18" charset="0"/>
              </a:rPr>
              <a:t> y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 + 3x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y</a:t>
            </a:r>
            <a:r>
              <a:rPr lang="en-US" sz="2400" b="1" baseline="30000">
                <a:cs typeface="Times New Roman" pitchFamily="18" charset="0"/>
              </a:rPr>
              <a:t>2 </a:t>
            </a:r>
            <a:r>
              <a:rPr lang="en-US" sz="2400" b="1">
                <a:cs typeface="Times New Roman" pitchFamily="18" charset="0"/>
              </a:rPr>
              <a:t> + y</a:t>
            </a:r>
            <a:r>
              <a:rPr lang="en-US" sz="2400" b="1" baseline="30000">
                <a:cs typeface="Times New Roman" pitchFamily="18" charset="0"/>
              </a:rPr>
              <a:t>3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(</a:t>
            </a:r>
            <a:r>
              <a:rPr lang="en-US" sz="2400" b="1">
                <a:cs typeface="Times New Roman" pitchFamily="18" charset="0"/>
              </a:rPr>
              <a:t>x - y) </a:t>
            </a:r>
            <a:r>
              <a:rPr lang="en-US" sz="2400" b="1" baseline="30000">
                <a:cs typeface="Times New Roman" pitchFamily="18" charset="0"/>
              </a:rPr>
              <a:t>3 = </a:t>
            </a:r>
            <a:r>
              <a:rPr lang="en-US" sz="2400" b="1">
                <a:cs typeface="Times New Roman" pitchFamily="18" charset="0"/>
              </a:rPr>
              <a:t>x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- 3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x</a:t>
            </a:r>
            <a:r>
              <a:rPr lang="en-US" sz="2400" b="1" baseline="30000">
                <a:cs typeface="Times New Roman" pitchFamily="18" charset="0"/>
              </a:rPr>
              <a:t>2</a:t>
            </a:r>
            <a:r>
              <a:rPr lang="en-US" sz="2400" b="1">
                <a:cs typeface="Times New Roman" pitchFamily="18" charset="0"/>
              </a:rPr>
              <a:t> y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 + 3x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y</a:t>
            </a:r>
            <a:r>
              <a:rPr lang="en-US" sz="2400" b="1" baseline="30000">
                <a:cs typeface="Times New Roman" pitchFamily="18" charset="0"/>
              </a:rPr>
              <a:t>2 </a:t>
            </a:r>
            <a:r>
              <a:rPr lang="en-US" sz="2400" b="1">
                <a:cs typeface="Times New Roman" pitchFamily="18" charset="0"/>
              </a:rPr>
              <a:t> - y</a:t>
            </a:r>
            <a:r>
              <a:rPr lang="en-US" sz="2400" b="1" baseline="30000">
                <a:cs typeface="Times New Roman" pitchFamily="18" charset="0"/>
              </a:rPr>
              <a:t>3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 Factoring the Sum or Difference of Two Cubes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>
                <a:cs typeface="Times New Roman" pitchFamily="18" charset="0"/>
              </a:rPr>
              <a:t>x 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+ y 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=(x + y)( x</a:t>
            </a:r>
            <a:r>
              <a:rPr lang="en-US" sz="2400" b="1" baseline="30000">
                <a:cs typeface="Times New Roman" pitchFamily="18" charset="0"/>
              </a:rPr>
              <a:t>2 </a:t>
            </a:r>
            <a:r>
              <a:rPr lang="en-US" sz="2400" b="1">
                <a:cs typeface="Times New Roman" pitchFamily="18" charset="0"/>
              </a:rPr>
              <a:t> - x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y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 + y</a:t>
            </a:r>
            <a:r>
              <a:rPr lang="en-US" sz="2400" b="1" baseline="30000">
                <a:cs typeface="Times New Roman" pitchFamily="18" charset="0"/>
              </a:rPr>
              <a:t>2</a:t>
            </a:r>
            <a:r>
              <a:rPr lang="en-US" sz="2400" b="1">
                <a:cs typeface="Times New Roman" pitchFamily="18" charset="0"/>
              </a:rPr>
              <a:t> 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baseline="3000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400" b="1">
                <a:cs typeface="Times New Roman" pitchFamily="18" charset="0"/>
              </a:rPr>
              <a:t>x 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- y </a:t>
            </a:r>
            <a:r>
              <a:rPr lang="en-US" sz="2400" b="1" baseline="30000">
                <a:cs typeface="Times New Roman" pitchFamily="18" charset="0"/>
              </a:rPr>
              <a:t>3 </a:t>
            </a:r>
            <a:r>
              <a:rPr lang="en-US" sz="2400" b="1">
                <a:cs typeface="Times New Roman" pitchFamily="18" charset="0"/>
              </a:rPr>
              <a:t> =(x - y)( x</a:t>
            </a:r>
            <a:r>
              <a:rPr lang="en-US" sz="2400" b="1" baseline="30000">
                <a:cs typeface="Times New Roman" pitchFamily="18" charset="0"/>
              </a:rPr>
              <a:t>2 </a:t>
            </a:r>
            <a:r>
              <a:rPr lang="en-US" sz="2400" b="1">
                <a:cs typeface="Times New Roman" pitchFamily="18" charset="0"/>
              </a:rPr>
              <a:t> + x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y</a:t>
            </a:r>
            <a:r>
              <a:rPr lang="en-US" sz="2400" b="1" baseline="30000">
                <a:cs typeface="Times New Roman" pitchFamily="18" charset="0"/>
              </a:rPr>
              <a:t> </a:t>
            </a:r>
            <a:r>
              <a:rPr lang="en-US" sz="2400" b="1">
                <a:cs typeface="Times New Roman" pitchFamily="18" charset="0"/>
              </a:rPr>
              <a:t> + y</a:t>
            </a:r>
            <a:r>
              <a:rPr lang="en-US" sz="2400" b="1" baseline="30000">
                <a:cs typeface="Times New Roman" pitchFamily="18" charset="0"/>
              </a:rPr>
              <a:t>2</a:t>
            </a:r>
            <a:r>
              <a:rPr lang="en-US" sz="2400" b="1">
                <a:cs typeface="Times New Roman" pitchFamily="18" charset="0"/>
              </a:rPr>
              <a:t> 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z="3600"/>
              <a:t>Products of Polynomials ( pg 566)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4582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/>
              <a:t>Compute the products  (x + 2) (5x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  - 3x</a:t>
            </a:r>
            <a:r>
              <a:rPr lang="en-US" sz="2000" b="1" baseline="30000">
                <a:cs typeface="Times New Roman" pitchFamily="18" charset="0"/>
              </a:rPr>
              <a:t>2 </a:t>
            </a:r>
            <a:r>
              <a:rPr lang="en-US" sz="2000" b="1">
                <a:cs typeface="Times New Roman" pitchFamily="18" charset="0"/>
              </a:rPr>
              <a:t> + 4)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x</a:t>
            </a:r>
            <a:r>
              <a:rPr lang="en-US" sz="2000"/>
              <a:t>(5x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  - 3x</a:t>
            </a:r>
            <a:r>
              <a:rPr lang="en-US" sz="2000" b="1" baseline="30000">
                <a:cs typeface="Times New Roman" pitchFamily="18" charset="0"/>
              </a:rPr>
              <a:t>2 </a:t>
            </a:r>
            <a:r>
              <a:rPr lang="en-US" sz="2000" b="1">
                <a:cs typeface="Times New Roman" pitchFamily="18" charset="0"/>
              </a:rPr>
              <a:t> + 4) + 2 </a:t>
            </a:r>
            <a:r>
              <a:rPr lang="en-US" sz="2000"/>
              <a:t>(5x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  - 3x</a:t>
            </a:r>
            <a:r>
              <a:rPr lang="en-US" sz="2000" b="1" baseline="30000">
                <a:cs typeface="Times New Roman" pitchFamily="18" charset="0"/>
              </a:rPr>
              <a:t>2 </a:t>
            </a:r>
            <a:r>
              <a:rPr lang="en-US" sz="2000" b="1">
                <a:cs typeface="Times New Roman" pitchFamily="18" charset="0"/>
              </a:rPr>
              <a:t> + 4) ( Apply distributive property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/>
              <a:t>= 5x</a:t>
            </a:r>
            <a:r>
              <a:rPr lang="en-US" sz="2000" b="1" baseline="30000">
                <a:cs typeface="Times New Roman" pitchFamily="18" charset="0"/>
              </a:rPr>
              <a:t>4 </a:t>
            </a:r>
            <a:r>
              <a:rPr lang="en-US" sz="2000" b="1">
                <a:cs typeface="Times New Roman" pitchFamily="18" charset="0"/>
              </a:rPr>
              <a:t>  - 3x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 + 4x + 10x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- 6x</a:t>
            </a:r>
            <a:r>
              <a:rPr lang="en-US" sz="2000" b="1" baseline="30000">
                <a:cs typeface="Times New Roman" pitchFamily="18" charset="0"/>
              </a:rPr>
              <a:t>2</a:t>
            </a:r>
            <a:r>
              <a:rPr lang="en-US" sz="2000" b="1">
                <a:cs typeface="Times New Roman" pitchFamily="18" charset="0"/>
              </a:rPr>
              <a:t> + 8</a:t>
            </a:r>
            <a:r>
              <a:rPr lang="en-US" sz="2000" b="1" baseline="30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 ( Combine like term)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</a:t>
            </a:r>
            <a:r>
              <a:rPr lang="en-US" sz="2000" b="1"/>
              <a:t>5x</a:t>
            </a:r>
            <a:r>
              <a:rPr lang="en-US" sz="2000" b="1" baseline="30000">
                <a:cs typeface="Times New Roman" pitchFamily="18" charset="0"/>
              </a:rPr>
              <a:t>4 </a:t>
            </a:r>
            <a:r>
              <a:rPr lang="en-US" sz="2000" b="1">
                <a:cs typeface="Times New Roman" pitchFamily="18" charset="0"/>
              </a:rPr>
              <a:t>  + 7x</a:t>
            </a:r>
            <a:r>
              <a:rPr lang="en-US" sz="2000" b="1" baseline="30000">
                <a:cs typeface="Times New Roman" pitchFamily="18" charset="0"/>
              </a:rPr>
              <a:t>3 </a:t>
            </a:r>
            <a:r>
              <a:rPr lang="en-US" sz="2000" b="1">
                <a:cs typeface="Times New Roman" pitchFamily="18" charset="0"/>
              </a:rPr>
              <a:t> - 6x</a:t>
            </a:r>
            <a:r>
              <a:rPr lang="en-US" sz="2000" b="1" baseline="30000">
                <a:cs typeface="Times New Roman" pitchFamily="18" charset="0"/>
              </a:rPr>
              <a:t>2</a:t>
            </a:r>
            <a:r>
              <a:rPr lang="en-US" sz="2000" b="1">
                <a:cs typeface="Times New Roman" pitchFamily="18" charset="0"/>
              </a:rPr>
              <a:t> + 4x + 8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lphaLcParenR" startAt="2"/>
            </a:pPr>
            <a:r>
              <a:rPr lang="en-US" sz="2000" b="1">
                <a:cs typeface="Times New Roman" pitchFamily="18" charset="0"/>
              </a:rPr>
              <a:t>(x – 3)(x + 2)(x – 4)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(x – 3)(x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- 2x – 8)  (Apply distributive property 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x(x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- 2x – 8)- 3(x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- 2x – 8)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x</a:t>
            </a:r>
            <a:r>
              <a:rPr lang="en-US" sz="2000" b="1" baseline="30000">
                <a:cs typeface="Times New Roman" pitchFamily="18" charset="0"/>
              </a:rPr>
              <a:t>3</a:t>
            </a:r>
            <a:r>
              <a:rPr lang="en-US" sz="2000" b="1">
                <a:cs typeface="Times New Roman" pitchFamily="18" charset="0"/>
              </a:rPr>
              <a:t> - 2x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- 8x – 3x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+ 6x+ 24   Combine like terms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= x</a:t>
            </a:r>
            <a:r>
              <a:rPr lang="en-US" sz="2000" b="1" baseline="30000">
                <a:cs typeface="Times New Roman" pitchFamily="18" charset="0"/>
              </a:rPr>
              <a:t>3</a:t>
            </a:r>
            <a:r>
              <a:rPr lang="en-US" sz="2000" b="1">
                <a:cs typeface="Times New Roman" pitchFamily="18" charset="0"/>
              </a:rPr>
              <a:t> - 5 x</a:t>
            </a:r>
            <a:r>
              <a:rPr lang="en-US" sz="2000" b="1" baseline="30000">
                <a:cs typeface="Times New Roman" pitchFamily="18" charset="0"/>
              </a:rPr>
              <a:t>2  </a:t>
            </a:r>
            <a:r>
              <a:rPr lang="en-US" sz="2000" b="1">
                <a:cs typeface="Times New Roman" pitchFamily="18" charset="0"/>
              </a:rPr>
              <a:t>- 2x + 24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14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14400" y="1447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914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2766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276600" y="1524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276600" y="1371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sz="3200"/>
              <a:t>Ex 7.1, No 57, Page 575( only year change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 population P(t) of Cyberville has been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growing according to the formula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P(t) =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t </a:t>
            </a:r>
            <a:r>
              <a:rPr lang="en-US" sz="2000" b="1" baseline="30000">
                <a:solidFill>
                  <a:srgbClr val="FF0066"/>
                </a:solidFill>
                <a:cs typeface="Times New Roman" pitchFamily="18" charset="0"/>
              </a:rPr>
              <a:t>3 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- 63 t </a:t>
            </a:r>
            <a:r>
              <a:rPr lang="en-US" sz="2000" b="1" baseline="30000">
                <a:solidFill>
                  <a:srgbClr val="FF0066"/>
                </a:solidFill>
                <a:cs typeface="Times New Roman" pitchFamily="18" charset="0"/>
              </a:rPr>
              <a:t>2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+ 1403t + 900</a:t>
            </a:r>
            <a:r>
              <a:rPr lang="en-US" sz="2000" b="1">
                <a:cs typeface="Times New Roman" pitchFamily="18" charset="0"/>
              </a:rPr>
              <a:t>, where t is the number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years since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1960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A) graph   X min= 0    Y min= 0  X max = 47   Ymax = 20000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     B) Population in        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1960                     900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                                         1975                 11,145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                                         1994                 15,078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     C) Population  from   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1960 – 1961          1341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                                         1975 – 1976          171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                                         1994 – 1995           627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rgbClr val="FF0066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cs typeface="Times New Roman" pitchFamily="18" charset="0"/>
              </a:rPr>
              <a:t>     D) Least population in 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1981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5052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290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429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191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1910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3434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276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689725" y="48371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2800"/>
              <a:t>7.2  </a:t>
            </a:r>
            <a:r>
              <a:rPr lang="en-US" sz="2800" b="1"/>
              <a:t>Graphing Polynomial Functions</a:t>
            </a:r>
            <a:br>
              <a:rPr lang="en-US" sz="2800" b="1"/>
            </a:br>
            <a:r>
              <a:rPr lang="en-US" sz="2800" b="1"/>
              <a:t>Classify the polynomials by degree (pg 577)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By graphing Calculator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981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81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267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717925" y="1614488"/>
            <a:ext cx="402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f(x) = 2x – 3                               f(x) =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70325" y="3775075"/>
            <a:ext cx="225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f(x)= -2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+ 6x + 8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74725" y="1662113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66"/>
                </a:solidFill>
                <a:latin typeface="Times New Roman" pitchFamily="18" charset="0"/>
              </a:rPr>
              <a:t>f(x) = 3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223125" y="27035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Turning point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71628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2800"/>
              <a:t>Find the zeros of each polynomial and list the x</a:t>
            </a:r>
            <a:br>
              <a:rPr lang="en-US" sz="2800"/>
            </a:br>
            <a:r>
              <a:rPr lang="en-US" sz="2800"/>
              <a:t>intercepts of its graph</a:t>
            </a:r>
            <a:br>
              <a:rPr lang="en-US" sz="2800"/>
            </a:br>
            <a:endParaRPr lang="en-US" sz="2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Cubic Polynomials ( pg – 578)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743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90600" y="2057400"/>
            <a:ext cx="637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 =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P(x) = x 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- 4x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4648200"/>
            <a:ext cx="68405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The y-values increase from -      toward zero in the third quadrant, and</a:t>
            </a:r>
          </a:p>
          <a:p>
            <a:r>
              <a:rPr lang="en-US" sz="1600" b="1">
                <a:latin typeface="Times New Roman" pitchFamily="18" charset="0"/>
              </a:rPr>
              <a:t> increase from zero toward  +      in the first quadrant, the graphs start at the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r>
              <a:rPr lang="en-US" sz="1600" b="1" u="sng">
                <a:latin typeface="Times New Roman" pitchFamily="18" charset="0"/>
              </a:rPr>
              <a:t>lower left</a:t>
            </a:r>
            <a:r>
              <a:rPr lang="en-US" sz="1600" b="1">
                <a:latin typeface="Times New Roman" pitchFamily="18" charset="0"/>
              </a:rPr>
              <a:t> and extend to the </a:t>
            </a:r>
            <a:r>
              <a:rPr lang="en-US" sz="1600" b="1" u="sng">
                <a:latin typeface="Times New Roman" pitchFamily="18" charset="0"/>
              </a:rPr>
              <a:t>upper right</a:t>
            </a:r>
          </a:p>
          <a:p>
            <a:endParaRPr lang="en-US" sz="1600" b="1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Both graphs are smooth curves without any break. </a:t>
            </a:r>
          </a:p>
          <a:p>
            <a:pPr>
              <a:buFont typeface="Wingdings" pitchFamily="2" charset="2"/>
              <a:buNone/>
            </a:pPr>
            <a:endParaRPr lang="en-US" sz="1600" b="1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All </a:t>
            </a:r>
            <a:r>
              <a:rPr lang="en-US" sz="1600" b="1" u="sng">
                <a:latin typeface="Times New Roman" pitchFamily="18" charset="0"/>
              </a:rPr>
              <a:t>cubic polynomials</a:t>
            </a:r>
            <a:r>
              <a:rPr lang="en-US" sz="1600" b="1">
                <a:latin typeface="Times New Roman" pitchFamily="18" charset="0"/>
              </a:rPr>
              <a:t> have </a:t>
            </a:r>
            <a:r>
              <a:rPr lang="en-US" sz="1600" b="1" u="sng">
                <a:latin typeface="Times New Roman" pitchFamily="18" charset="0"/>
              </a:rPr>
              <a:t>positive Lead coefficients</a:t>
            </a:r>
            <a:r>
              <a:rPr lang="en-US" sz="1600" b="1">
                <a:solidFill>
                  <a:srgbClr val="FF0066"/>
                </a:solidFill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1600" b="1">
                <a:latin typeface="Times New Roman" pitchFamily="18" charset="0"/>
              </a:rPr>
              <a:t>Odd degree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352800" y="4953000"/>
          <a:ext cx="152400" cy="127000"/>
        </p:xfrm>
        <a:graphic>
          <a:graphicData uri="http://schemas.openxmlformats.org/presentationml/2006/ole">
            <p:oleObj spid="_x0000_s10248" name="Equation" r:id="rId5" imgW="152280" imgH="12672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505200" y="4800600"/>
          <a:ext cx="152400" cy="127000"/>
        </p:xfrm>
        <a:graphic>
          <a:graphicData uri="http://schemas.openxmlformats.org/presentationml/2006/ole">
            <p:oleObj spid="_x0000_s10249" name="Equation" r:id="rId6" imgW="152280" imgH="126720" progId="Equation.3">
              <p:embed/>
            </p:oleObj>
          </a:graphicData>
        </a:graphic>
      </p:graphicFrame>
      <p:graphicFrame>
        <p:nvGraphicFramePr>
          <p:cNvPr id="10250" name="Group 10"/>
          <p:cNvGraphicFramePr>
            <a:graphicFrameLocks noGrp="1"/>
          </p:cNvGraphicFramePr>
          <p:nvPr/>
        </p:nvGraphicFramePr>
        <p:xfrm>
          <a:off x="7620000" y="1524000"/>
          <a:ext cx="1143000" cy="386080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574925" y="31353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3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04800" y="3124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212725" y="3135313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-3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1371600" y="4008438"/>
            <a:ext cx="465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- 10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1355725" y="24495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10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6003925" y="4049713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- 8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6003925" y="24495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4708525" y="3287713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-3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7223125" y="32115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f(x) = x </a:t>
            </a:r>
            <a:r>
              <a:rPr lang="en-US" sz="2000" b="1" baseline="30000">
                <a:solidFill>
                  <a:srgbClr val="FF0066"/>
                </a:solidFill>
                <a:cs typeface="Times New Roman" pitchFamily="18" charset="0"/>
              </a:rPr>
              <a:t>4</a:t>
            </a:r>
            <a:r>
              <a:rPr lang="en-US" sz="2000" b="1">
                <a:solidFill>
                  <a:srgbClr val="FF0066"/>
                </a:solidFill>
                <a:cs typeface="Times New Roman" pitchFamily="18" charset="0"/>
              </a:rPr>
              <a:t>  + 2x </a:t>
            </a:r>
            <a:r>
              <a:rPr lang="en-US" sz="2000" b="1" baseline="30000">
                <a:solidFill>
                  <a:srgbClr val="FF0066"/>
                </a:solidFill>
                <a:cs typeface="Times New Roman" pitchFamily="18" charset="0"/>
              </a:rPr>
              <a:t>3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752600"/>
            <a:ext cx="2354263" cy="1593850"/>
          </a:xfrm>
          <a:noFill/>
          <a:ln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905000"/>
            <a:ext cx="2209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33800" y="1219200"/>
            <a:ext cx="241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f(x) = x 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- 10 x 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+ 9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0"/>
            <a:ext cx="3000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Quartric Polynomials</a:t>
            </a:r>
          </a:p>
          <a:p>
            <a:r>
              <a:rPr lang="en-US" sz="2400" b="1">
                <a:latin typeface="Times New Roman" pitchFamily="18" charset="0"/>
              </a:rPr>
              <a:t>(pg 579)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5125" y="3851275"/>
            <a:ext cx="8778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The y-values decrease from +   and toward zero as x increases from -      and the y-values increase toward +     as x increases to +     </a:t>
            </a:r>
          </a:p>
          <a:p>
            <a:endParaRPr lang="en-US" sz="1600" b="1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Look  like power function   </a:t>
            </a:r>
            <a:r>
              <a:rPr lang="en-US" sz="1600" b="1">
                <a:solidFill>
                  <a:srgbClr val="FF0066"/>
                </a:solidFill>
                <a:latin typeface="Times New Roman" pitchFamily="18" charset="0"/>
              </a:rPr>
              <a:t>y =</a:t>
            </a:r>
            <a:r>
              <a:rPr lang="en-US" sz="1600" b="1"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baseline="30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1600" b="1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>
                <a:latin typeface="Times New Roman" pitchFamily="18" charset="0"/>
              </a:rPr>
              <a:t>The graph starts at the upper left end and extends to the upper right</a:t>
            </a:r>
          </a:p>
          <a:p>
            <a:pPr>
              <a:buFont typeface="Wingdings" pitchFamily="2" charset="2"/>
              <a:buChar char="Ø"/>
            </a:pPr>
            <a:endParaRPr lang="en-US" sz="16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b="1">
                <a:latin typeface="Times New Roman" pitchFamily="18" charset="0"/>
              </a:rPr>
              <a:t> Even degree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124200" y="4191000"/>
          <a:ext cx="152400" cy="127000"/>
        </p:xfrm>
        <a:graphic>
          <a:graphicData uri="http://schemas.openxmlformats.org/presentationml/2006/ole">
            <p:oleObj spid="_x0000_s11272" name="Equation" r:id="rId5" imgW="152280" imgH="12672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3200400" y="3962400"/>
          <a:ext cx="152400" cy="127000"/>
        </p:xfrm>
        <a:graphic>
          <a:graphicData uri="http://schemas.openxmlformats.org/presentationml/2006/ole">
            <p:oleObj spid="_x0000_s11273" name="Equation" r:id="rId6" imgW="152280" imgH="12672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295400" y="4191000"/>
          <a:ext cx="152400" cy="127000"/>
        </p:xfrm>
        <a:graphic>
          <a:graphicData uri="http://schemas.openxmlformats.org/presentationml/2006/ole">
            <p:oleObj spid="_x0000_s11274" name="Equation" r:id="rId7" imgW="152280" imgH="126720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6629400" y="3962400"/>
          <a:ext cx="152400" cy="127000"/>
        </p:xfrm>
        <a:graphic>
          <a:graphicData uri="http://schemas.openxmlformats.org/presentationml/2006/ole">
            <p:oleObj spid="_x0000_s11275" name="Equation" r:id="rId8" imgW="152280" imgH="126720" progId="Equation.3">
              <p:embed/>
            </p:oleObj>
          </a:graphicData>
        </a:graphic>
      </p:graphicFrame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6172200" y="0"/>
          <a:ext cx="1371600" cy="3845117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6096000" y="2819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61722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61722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/>
        </p:nvGraphicFramePr>
        <p:xfrm>
          <a:off x="7772400" y="304800"/>
          <a:ext cx="1371600" cy="3281427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g(x)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77724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2358</Words>
  <Application>Microsoft Office PowerPoint</Application>
  <PresentationFormat>On-screen Show (4:3)</PresentationFormat>
  <Paragraphs>371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CHAPTER 7</vt:lpstr>
      <vt:lpstr>Ch 7.1 Polynomial Functions ( Pg 565)</vt:lpstr>
      <vt:lpstr>Special Products of Binomials  ( Pg -567)</vt:lpstr>
      <vt:lpstr>Cube of a Binomial ( Pg – 571 )</vt:lpstr>
      <vt:lpstr>Products of Polynomials ( pg 566)</vt:lpstr>
      <vt:lpstr>Ex 7.1, No 57, Page 575( only year change</vt:lpstr>
      <vt:lpstr>7.2  Graphing Polynomial Functions Classify the polynomials by degree (pg 577)</vt:lpstr>
      <vt:lpstr>Find the zeros of each polynomial and list the x intercepts of its graph </vt:lpstr>
      <vt:lpstr>f(x) = x 4  + 2x 3</vt:lpstr>
      <vt:lpstr>X intercepts and Factor Theorem 581</vt:lpstr>
      <vt:lpstr>Zeros of Multiplicity Two or Three (pg – 582)</vt:lpstr>
      <vt:lpstr>Five shaped curve  Example 4 (Pg 583)  </vt:lpstr>
      <vt:lpstr>Ex 7.2</vt:lpstr>
      <vt:lpstr>Slide 14</vt:lpstr>
      <vt:lpstr>Ex 7.2 </vt:lpstr>
      <vt:lpstr>Sketch a rough graph of the polynomial function  ( x + 1 ) 3 (x- 2)2  to know the shape of the curve </vt:lpstr>
      <vt:lpstr>a) Find the zeros of each polynomial by factoring b) Sketch a rough graph by hand     G(x) =  x4 +4x3 + 3x2</vt:lpstr>
      <vt:lpstr>7.4 Rational  Functions</vt:lpstr>
      <vt:lpstr>Example 2 , Page 602</vt:lpstr>
      <vt:lpstr>Vertical Asymptote pg 604</vt:lpstr>
      <vt:lpstr>Horizontal Asymptote pg 606</vt:lpstr>
      <vt:lpstr>Ex 7.4, No 3, Pg 611</vt:lpstr>
      <vt:lpstr>    No.14a)Sketch the horizontal and vertical asymptotes for each function b) Use the asymptotes to help sketch the rest of the graph                                                                                                              vertical asymptote</vt:lpstr>
      <vt:lpstr>No.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Hari Saha</dc:creator>
  <cp:lastModifiedBy>AV</cp:lastModifiedBy>
  <cp:revision>18</cp:revision>
  <dcterms:created xsi:type="dcterms:W3CDTF">2006-07-17T00:10:27Z</dcterms:created>
  <dcterms:modified xsi:type="dcterms:W3CDTF">2009-12-08T21:10:00Z</dcterms:modified>
</cp:coreProperties>
</file>